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4630400" cy="8229600"/>
  <p:notesSz cx="8229600" cy="14630400"/>
  <p:embeddedFontLst>
    <p:embeddedFont>
      <p:font typeface="Lora" panose="020F0502020204030204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3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95557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TransferIQ: AI-Driven Football Player Market Value Prediction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06658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By: Samarth Sukumar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18804"/>
            <a:ext cx="746855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sophisticated predictive modeling system that forecasts professional football player market values using multi-source data, advanced machine learning, and ensemble techniques. The system integrates performance statistics, historical valuations, injury records, and sentiment analysis to deliver accurate, data-driven transfer market insights.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>
            <a:hlinkClick r:id="" action="ppaction://media"/>
            <a:extLst>
              <a:ext uri="{FF2B5EF4-FFF2-40B4-BE49-F238E27FC236}">
                <a16:creationId xmlns:a16="http://schemas.microsoft.com/office/drawing/2014/main" id="{BAFE447D-A130-DCBA-E759-4F067E054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46138"/>
            <a:ext cx="14630400" cy="6537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523" y="940594"/>
            <a:ext cx="5086112" cy="635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6523" y="2116693"/>
            <a:ext cx="3551873" cy="762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Multi-Billion Dollar Problem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756523" y="3095506"/>
            <a:ext cx="3551873" cy="2075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professional football transfer market is a complex, multi-billion dollar industry where player valuation remains both critical and challenging. Traditional methods rely heavily on subjective scouting analysis.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6523" y="5365194"/>
            <a:ext cx="3551873" cy="172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Market value is influenced by dynamic factors: on-pitch performance, age, injury history, and public perception—creating opportunity for quantitative approaches.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843224" y="2116693"/>
            <a:ext cx="3051691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Objectives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4843224" y="2714149"/>
            <a:ext cx="3551873" cy="1037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Collect and preprocess comprehensive multi-source datasets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843224" y="3827383"/>
            <a:ext cx="3551873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Engineer features capturing performance, potential, and risk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843224" y="4594741"/>
            <a:ext cx="3551873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static and time-series predictive models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843224" y="5362099"/>
            <a:ext cx="3551873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 ensemble model leveraging individual model strengths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4843224" y="6129457"/>
            <a:ext cx="3551873" cy="6917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interactive application for stakeholder predictions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3295" y="506016"/>
            <a:ext cx="5820251" cy="540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Structured Project Workflow</a:t>
            </a:r>
            <a:endParaRPr lang="en-US" sz="3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5" y="1414224"/>
            <a:ext cx="919043" cy="11028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6052" y="1597938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Sourcing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746052" y="1978462"/>
            <a:ext cx="1224105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Multi-source aggregation</a:t>
            </a:r>
            <a:endParaRPr lang="en-US" sz="14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95" y="2517100"/>
            <a:ext cx="919043" cy="11028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46052" y="2700814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Preprocessing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1746052" y="3081338"/>
            <a:ext cx="1224105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Cleaning &amp; standardization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95" y="3619976"/>
            <a:ext cx="919043" cy="11028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746052" y="3803690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1746052" y="4184213"/>
            <a:ext cx="1224105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metrics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295" y="4722852"/>
            <a:ext cx="919043" cy="11028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46052" y="4906566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Development</a:t>
            </a:r>
            <a:endParaRPr lang="en-US" sz="1700" dirty="0"/>
          </a:p>
        </p:txBody>
      </p:sp>
      <p:sp>
        <p:nvSpPr>
          <p:cNvPr id="14" name="Text 8"/>
          <p:cNvSpPr/>
          <p:nvPr/>
        </p:nvSpPr>
        <p:spPr>
          <a:xfrm>
            <a:off x="1746052" y="5287089"/>
            <a:ext cx="1224105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Training &amp; evaluation</a:t>
            </a:r>
            <a:endParaRPr lang="en-US" sz="14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295" y="5825728"/>
            <a:ext cx="919043" cy="11028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746052" y="6009442"/>
            <a:ext cx="2162651" cy="270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Deployment</a:t>
            </a:r>
            <a:endParaRPr lang="en-US" sz="1700" dirty="0"/>
          </a:p>
        </p:txBody>
      </p:sp>
      <p:sp>
        <p:nvSpPr>
          <p:cNvPr id="17" name="Text 10"/>
          <p:cNvSpPr/>
          <p:nvPr/>
        </p:nvSpPr>
        <p:spPr>
          <a:xfrm>
            <a:off x="1746052" y="6389965"/>
            <a:ext cx="12241054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application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643295" y="7135297"/>
            <a:ext cx="13343811" cy="588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project followed a systematic, iterative workflow ensuring robust execution at each stage before progression. This structured approach enabled comprehensive model development from initial data acquisition through final deployment.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1623" y="747593"/>
            <a:ext cx="8030885" cy="505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Foundation: Multi-Source Integration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601623" y="1596985"/>
            <a:ext cx="6627614" cy="1937028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30" y="1768793"/>
            <a:ext cx="515660" cy="51566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233" y="1881545"/>
            <a:ext cx="232053" cy="2900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73430" y="2456259"/>
            <a:ext cx="202251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Performance Data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773430" y="2812137"/>
            <a:ext cx="6284000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Detailed on-pitch metrics from public football statistics providers covering seasons 2021-22, 2022-23, and 2023-24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7401044" y="1596985"/>
            <a:ext cx="6627733" cy="1937028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851" y="1768793"/>
            <a:ext cx="515660" cy="515660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4655" y="1881545"/>
            <a:ext cx="232053" cy="2900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2851" y="2456259"/>
            <a:ext cx="202251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Market Value Data</a:t>
            </a:r>
            <a:endParaRPr lang="en-US" sz="1550" dirty="0"/>
          </a:p>
        </p:txBody>
      </p:sp>
      <p:sp>
        <p:nvSpPr>
          <p:cNvPr id="12" name="Text 6"/>
          <p:cNvSpPr/>
          <p:nvPr/>
        </p:nvSpPr>
        <p:spPr>
          <a:xfrm>
            <a:off x="7572851" y="2812137"/>
            <a:ext cx="6284119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Historical and current valuations from Transfermarkt, the leading authority on player valuations</a:t>
            </a:r>
            <a:endParaRPr lang="en-US" sz="1350" dirty="0"/>
          </a:p>
        </p:txBody>
      </p:sp>
      <p:sp>
        <p:nvSpPr>
          <p:cNvPr id="13" name="Shape 7"/>
          <p:cNvSpPr/>
          <p:nvPr/>
        </p:nvSpPr>
        <p:spPr>
          <a:xfrm>
            <a:off x="601623" y="3705820"/>
            <a:ext cx="6627614" cy="1661993"/>
          </a:xfrm>
          <a:prstGeom prst="roundRect">
            <a:avLst>
              <a:gd name="adj" fmla="val 1552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430" y="3877628"/>
            <a:ext cx="515660" cy="51566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233" y="3990380"/>
            <a:ext cx="232053" cy="290036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773430" y="4565094"/>
            <a:ext cx="202251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Injury Data</a:t>
            </a:r>
            <a:endParaRPr lang="en-US" sz="1550" dirty="0"/>
          </a:p>
        </p:txBody>
      </p:sp>
      <p:sp>
        <p:nvSpPr>
          <p:cNvPr id="17" name="Text 9"/>
          <p:cNvSpPr/>
          <p:nvPr/>
        </p:nvSpPr>
        <p:spPr>
          <a:xfrm>
            <a:off x="773430" y="4920972"/>
            <a:ext cx="6284000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player injury histories to quantify fitness levels and risk factors</a:t>
            </a:r>
            <a:endParaRPr lang="en-US" sz="1350" dirty="0"/>
          </a:p>
        </p:txBody>
      </p:sp>
      <p:sp>
        <p:nvSpPr>
          <p:cNvPr id="18" name="Shape 10"/>
          <p:cNvSpPr/>
          <p:nvPr/>
        </p:nvSpPr>
        <p:spPr>
          <a:xfrm>
            <a:off x="7401044" y="3705820"/>
            <a:ext cx="6627733" cy="1661993"/>
          </a:xfrm>
          <a:prstGeom prst="roundRect">
            <a:avLst>
              <a:gd name="adj" fmla="val 1552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2851" y="3877628"/>
            <a:ext cx="515660" cy="515660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14655" y="3990380"/>
            <a:ext cx="232053" cy="290036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7572851" y="4565094"/>
            <a:ext cx="202251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Sentiment Data</a:t>
            </a:r>
            <a:endParaRPr lang="en-US" sz="1550" dirty="0"/>
          </a:p>
        </p:txBody>
      </p:sp>
      <p:sp>
        <p:nvSpPr>
          <p:cNvPr id="22" name="Text 12"/>
          <p:cNvSpPr/>
          <p:nvPr/>
        </p:nvSpPr>
        <p:spPr>
          <a:xfrm>
            <a:off x="7572851" y="4920972"/>
            <a:ext cx="6284119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Public opinion compound scores reflecting fan and media perception</a:t>
            </a:r>
            <a:endParaRPr lang="en-US" sz="1350" dirty="0"/>
          </a:p>
        </p:txBody>
      </p:sp>
      <p:sp>
        <p:nvSpPr>
          <p:cNvPr id="23" name="Text 13"/>
          <p:cNvSpPr/>
          <p:nvPr/>
        </p:nvSpPr>
        <p:spPr>
          <a:xfrm>
            <a:off x="601623" y="5625584"/>
            <a:ext cx="4097417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Cleaning Challenges Overcome</a:t>
            </a:r>
            <a:endParaRPr lang="en-US" sz="1900" dirty="0"/>
          </a:p>
        </p:txBody>
      </p:sp>
      <p:sp>
        <p:nvSpPr>
          <p:cNvPr id="24" name="Shape 14"/>
          <p:cNvSpPr/>
          <p:nvPr/>
        </p:nvSpPr>
        <p:spPr>
          <a:xfrm>
            <a:off x="601623" y="6186726"/>
            <a:ext cx="4361140" cy="1295281"/>
          </a:xfrm>
          <a:prstGeom prst="roundRect">
            <a:avLst>
              <a:gd name="adj" fmla="val 1991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15"/>
          <p:cNvSpPr/>
          <p:nvPr/>
        </p:nvSpPr>
        <p:spPr>
          <a:xfrm>
            <a:off x="796290" y="6381393"/>
            <a:ext cx="265366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Inconsistent Column Names</a:t>
            </a:r>
            <a:endParaRPr lang="en-US" sz="1550" dirty="0"/>
          </a:p>
        </p:txBody>
      </p:sp>
      <p:sp>
        <p:nvSpPr>
          <p:cNvPr id="26" name="Text 16"/>
          <p:cNvSpPr/>
          <p:nvPr/>
        </p:nvSpPr>
        <p:spPr>
          <a:xfrm>
            <a:off x="796290" y="6737271"/>
            <a:ext cx="397180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Created standardization function to unify schema across seasonal files with varying metric names</a:t>
            </a:r>
            <a:endParaRPr lang="en-US" sz="1350" dirty="0"/>
          </a:p>
        </p:txBody>
      </p:sp>
      <p:sp>
        <p:nvSpPr>
          <p:cNvPr id="27" name="Shape 17"/>
          <p:cNvSpPr/>
          <p:nvPr/>
        </p:nvSpPr>
        <p:spPr>
          <a:xfrm>
            <a:off x="5134570" y="6186726"/>
            <a:ext cx="4361140" cy="1295281"/>
          </a:xfrm>
          <a:prstGeom prst="roundRect">
            <a:avLst>
              <a:gd name="adj" fmla="val 1991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8" name="Text 18"/>
          <p:cNvSpPr/>
          <p:nvPr/>
        </p:nvSpPr>
        <p:spPr>
          <a:xfrm>
            <a:off x="5329238" y="6381393"/>
            <a:ext cx="202251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Mixed Data Types</a:t>
            </a:r>
            <a:endParaRPr lang="en-US" sz="1550" dirty="0"/>
          </a:p>
        </p:txBody>
      </p:sp>
      <p:sp>
        <p:nvSpPr>
          <p:cNvPr id="29" name="Text 19"/>
          <p:cNvSpPr/>
          <p:nvPr/>
        </p:nvSpPr>
        <p:spPr>
          <a:xfrm>
            <a:off x="5329238" y="6737271"/>
            <a:ext cx="397180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Implemented regex-based cleaning for concatenated strings like '15 days28 days' into single integers</a:t>
            </a:r>
            <a:endParaRPr lang="en-US" sz="1350" dirty="0"/>
          </a:p>
        </p:txBody>
      </p:sp>
      <p:sp>
        <p:nvSpPr>
          <p:cNvPr id="30" name="Shape 20"/>
          <p:cNvSpPr/>
          <p:nvPr/>
        </p:nvSpPr>
        <p:spPr>
          <a:xfrm>
            <a:off x="9667518" y="6186726"/>
            <a:ext cx="4361140" cy="1295281"/>
          </a:xfrm>
          <a:prstGeom prst="roundRect">
            <a:avLst>
              <a:gd name="adj" fmla="val 1991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Text 21"/>
          <p:cNvSpPr/>
          <p:nvPr/>
        </p:nvSpPr>
        <p:spPr>
          <a:xfrm>
            <a:off x="9862185" y="6381393"/>
            <a:ext cx="2022515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Missing Values</a:t>
            </a:r>
            <a:endParaRPr lang="en-US" sz="1550" dirty="0"/>
          </a:p>
        </p:txBody>
      </p:sp>
      <p:sp>
        <p:nvSpPr>
          <p:cNvPr id="32" name="Text 22"/>
          <p:cNvSpPr/>
          <p:nvPr/>
        </p:nvSpPr>
        <p:spPr>
          <a:xfrm>
            <a:off x="9862185" y="6737271"/>
            <a:ext cx="3971806" cy="550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Strategic handling: dropped insufficient time-series rows, imputed zeros for meaningful absences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33826"/>
            <a:ext cx="827008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 Excellence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15797"/>
            <a:ext cx="32669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Per 90 Minutes Statistics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011335"/>
            <a:ext cx="63278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Normalized base statistics (goals, assists, xG) into per-90-minute equivalents for fair comparison across players with different playing time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464743" y="3515797"/>
            <a:ext cx="306264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Time-Series Sequences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464743" y="4011335"/>
            <a:ext cx="63279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Transformed player data into sequential windows—using 21-22 and 22-23 seasons as two-step input to predict 23-24 market value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429607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engineered features enabled the models to capture normalized performance metrics and temporal patterns, crucial for accurate market value predictions across diverse player profiles.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4205" y="669488"/>
            <a:ext cx="4331613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Multi-Model Architecture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024205" y="1351955"/>
            <a:ext cx="8068389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sophisticated ensemble approach capturing different data dimensions through specialized models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24205" y="1770697"/>
            <a:ext cx="8068389" cy="1455063"/>
          </a:xfrm>
          <a:prstGeom prst="roundRect">
            <a:avLst>
              <a:gd name="adj" fmla="val 1584"/>
            </a:avLst>
          </a:prstGeom>
          <a:solidFill>
            <a:srgbClr val="F98AC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3"/>
          <p:cNvSpPr/>
          <p:nvPr/>
        </p:nvSpPr>
        <p:spPr>
          <a:xfrm>
            <a:off x="6177796" y="1924288"/>
            <a:ext cx="1808083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1: XGBoost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177796" y="2242423"/>
            <a:ext cx="776120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Static Snapshot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177796" y="2580442"/>
            <a:ext cx="7761208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Gradient boosting algorithm trained on 2023-24 season data, capturing complex non-linear feature interactions for static regression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6024205" y="3379351"/>
            <a:ext cx="8068389" cy="1209199"/>
          </a:xfrm>
          <a:prstGeom prst="roundRect">
            <a:avLst>
              <a:gd name="adj" fmla="val 1907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7"/>
          <p:cNvSpPr/>
          <p:nvPr/>
        </p:nvSpPr>
        <p:spPr>
          <a:xfrm>
            <a:off x="6177796" y="3532942"/>
            <a:ext cx="216705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2: Univariate LSTM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177796" y="3851077"/>
            <a:ext cx="776120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Value Momentum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177796" y="4189095"/>
            <a:ext cx="776120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Time-series model predicting market value based solely on historical value trends, modeling player worth momentum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6024205" y="4742140"/>
            <a:ext cx="8068389" cy="1455063"/>
          </a:xfrm>
          <a:prstGeom prst="roundRect">
            <a:avLst>
              <a:gd name="adj" fmla="val 1584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177796" y="4895731"/>
            <a:ext cx="2318028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3: Multivariate LSTM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177796" y="5213866"/>
            <a:ext cx="776120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Performance Trends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177796" y="5551884"/>
            <a:ext cx="7761208" cy="4917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Primary time-series model analyzing multi-feature sequences (age, stats, injuries) over two seasons to forecast future value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024205" y="6350794"/>
            <a:ext cx="8068389" cy="1209199"/>
          </a:xfrm>
          <a:prstGeom prst="roundRect">
            <a:avLst>
              <a:gd name="adj" fmla="val 1907"/>
            </a:avLst>
          </a:prstGeom>
          <a:solidFill>
            <a:srgbClr val="F98AC7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5"/>
          <p:cNvSpPr/>
          <p:nvPr/>
        </p:nvSpPr>
        <p:spPr>
          <a:xfrm>
            <a:off x="6177796" y="6504384"/>
            <a:ext cx="2030135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4: Final Ensemble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6177796" y="6822519"/>
            <a:ext cx="776120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Combined Intelligence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6177796" y="7160538"/>
            <a:ext cx="7761208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Averages XGBoost and Multivariate LSTM predictions, balancing static feature-rich analysis with temporal trend insights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5450" y="585668"/>
            <a:ext cx="6408063" cy="626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Performance Results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45450" y="1638181"/>
            <a:ext cx="1313949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evaluation on hold-out test set using standard regression metrics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5450" y="2218492"/>
            <a:ext cx="13139499" cy="2461260"/>
          </a:xfrm>
          <a:prstGeom prst="roundRect">
            <a:avLst>
              <a:gd name="adj" fmla="val 1298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53070" y="2226112"/>
            <a:ext cx="13124259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966192" y="2361486"/>
            <a:ext cx="285119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Metric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251008" y="2361486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XGBoost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711791" y="2361486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Univariate LSTM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172575" y="2361486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Multivariate LSTM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1633359" y="2361486"/>
            <a:ext cx="203096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Final Ensemble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53070" y="2837617"/>
            <a:ext cx="13124259" cy="611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66192" y="2972991"/>
            <a:ext cx="285119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R-squared (R²)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4251008" y="2972991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0.8756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6711791" y="2972991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0.9258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172575" y="2972991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0.7282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1633359" y="2972991"/>
            <a:ext cx="203096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0.8145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53070" y="3449122"/>
            <a:ext cx="13124259" cy="6115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966192" y="3584496"/>
            <a:ext cx="285119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MAE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4251008" y="3584496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€3.46M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6711791" y="3584496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€2.95M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9172575" y="3584496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€6.76M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1633359" y="3584496"/>
            <a:ext cx="203096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€5.99M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753070" y="4060627"/>
            <a:ext cx="13124259" cy="6115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4" name="Text 22"/>
          <p:cNvSpPr/>
          <p:nvPr/>
        </p:nvSpPr>
        <p:spPr>
          <a:xfrm>
            <a:off x="966192" y="4196001"/>
            <a:ext cx="2851190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RMSE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4251008" y="4196001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€5.12M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6711791" y="4196001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€4.99M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9172575" y="4196001"/>
            <a:ext cx="202715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€12.55M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1633359" y="4196001"/>
            <a:ext cx="2030968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€8.86M</a:t>
            </a:r>
            <a:endParaRPr lang="en-US" sz="1650" dirty="0"/>
          </a:p>
        </p:txBody>
      </p:sp>
      <p:sp>
        <p:nvSpPr>
          <p:cNvPr id="29" name="Text 27"/>
          <p:cNvSpPr/>
          <p:nvPr/>
        </p:nvSpPr>
        <p:spPr>
          <a:xfrm>
            <a:off x="745450" y="4999196"/>
            <a:ext cx="3007162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Insights</a:t>
            </a:r>
            <a:endParaRPr lang="en-US" sz="2350" dirty="0"/>
          </a:p>
        </p:txBody>
      </p:sp>
      <p:sp>
        <p:nvSpPr>
          <p:cNvPr id="30" name="Text 28"/>
          <p:cNvSpPr/>
          <p:nvPr/>
        </p:nvSpPr>
        <p:spPr>
          <a:xfrm>
            <a:off x="745450" y="5907524"/>
            <a:ext cx="250590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XGBoost Excellence</a:t>
            </a:r>
            <a:endParaRPr lang="en-US" sz="1950" dirty="0"/>
          </a:p>
        </p:txBody>
      </p:sp>
      <p:sp>
        <p:nvSpPr>
          <p:cNvPr id="31" name="Text 29"/>
          <p:cNvSpPr/>
          <p:nvPr/>
        </p:nvSpPr>
        <p:spPr>
          <a:xfrm>
            <a:off x="745450" y="6433780"/>
            <a:ext cx="3987879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Strong performance for established players where recent form drives value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5260538" y="5907524"/>
            <a:ext cx="250590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LSTM Strength</a:t>
            </a:r>
            <a:endParaRPr lang="en-US" sz="1950" dirty="0"/>
          </a:p>
        </p:txBody>
      </p:sp>
      <p:sp>
        <p:nvSpPr>
          <p:cNvPr id="33" name="Text 31"/>
          <p:cNvSpPr/>
          <p:nvPr/>
        </p:nvSpPr>
        <p:spPr>
          <a:xfrm>
            <a:off x="5260538" y="6433780"/>
            <a:ext cx="3987879" cy="10222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Exceptional at capturing rapid value appreciation of young breakout talents through growth trajectories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9775627" y="5907524"/>
            <a:ext cx="2505908" cy="313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Ensemble Balance</a:t>
            </a:r>
            <a:endParaRPr lang="en-US" sz="1950" dirty="0"/>
          </a:p>
        </p:txBody>
      </p:sp>
      <p:sp>
        <p:nvSpPr>
          <p:cNvPr id="35" name="Text 33"/>
          <p:cNvSpPr/>
          <p:nvPr/>
        </p:nvSpPr>
        <p:spPr>
          <a:xfrm>
            <a:off x="9775627" y="6433780"/>
            <a:ext cx="4124444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Mitigates extreme predictions, providing robust forecasts across player profiles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6511" y="515779"/>
            <a:ext cx="6158984" cy="551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Challenges &amp; Future Roadmap</a:t>
            </a:r>
            <a:endParaRPr lang="en-US" sz="3450" dirty="0"/>
          </a:p>
        </p:txBody>
      </p:sp>
      <p:sp>
        <p:nvSpPr>
          <p:cNvPr id="3" name="Shape 1"/>
          <p:cNvSpPr/>
          <p:nvPr/>
        </p:nvSpPr>
        <p:spPr>
          <a:xfrm>
            <a:off x="7303770" y="1442561"/>
            <a:ext cx="22860" cy="2891433"/>
          </a:xfrm>
          <a:prstGeom prst="roundRect">
            <a:avLst>
              <a:gd name="adj" fmla="val 12308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6564392" y="1642110"/>
            <a:ext cx="562689" cy="22860"/>
          </a:xfrm>
          <a:prstGeom prst="roundRect">
            <a:avLst>
              <a:gd name="adj" fmla="val 12308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7104221" y="1442561"/>
            <a:ext cx="421958" cy="421958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7182803" y="1488043"/>
            <a:ext cx="26479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4170521" y="1506974"/>
            <a:ext cx="220682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Inconsistencies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656511" y="1895356"/>
            <a:ext cx="5720834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Cleaning and standardizing data across different seasons</a:t>
            </a:r>
            <a:endParaRPr lang="en-US" sz="1450" dirty="0"/>
          </a:p>
        </p:txBody>
      </p:sp>
      <p:sp>
        <p:nvSpPr>
          <p:cNvPr id="9" name="Text 7"/>
          <p:cNvSpPr/>
          <p:nvPr/>
        </p:nvSpPr>
        <p:spPr>
          <a:xfrm>
            <a:off x="656511" y="2308027"/>
            <a:ext cx="5720834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Robust preprocessing functions successfully unified disparate sources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503319" y="2767608"/>
            <a:ext cx="562689" cy="22860"/>
          </a:xfrm>
          <a:prstGeom prst="roundRect">
            <a:avLst>
              <a:gd name="adj" fmla="val 123086"/>
            </a:avLst>
          </a:prstGeom>
          <a:solidFill>
            <a:srgbClr val="5D606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9"/>
          <p:cNvSpPr/>
          <p:nvPr/>
        </p:nvSpPr>
        <p:spPr>
          <a:xfrm>
            <a:off x="7104221" y="2568059"/>
            <a:ext cx="421958" cy="421958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7182803" y="2613541"/>
            <a:ext cx="264795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8253055" y="2632472"/>
            <a:ext cx="2580680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Computational Overhead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8253055" y="3020854"/>
            <a:ext cx="5720834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Intensive hyperparameter tuning and LSTM training requirements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8253055" y="3733681"/>
            <a:ext cx="5720834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Future:</a:t>
            </a: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Explore advanced tuning libraries and cloud-based training resources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656511" y="4615339"/>
            <a:ext cx="2715220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Future Enhancements</a:t>
            </a:r>
            <a:endParaRPr lang="en-US" sz="2050" dirty="0"/>
          </a:p>
        </p:txBody>
      </p:sp>
      <p:sp>
        <p:nvSpPr>
          <p:cNvPr id="17" name="Shape 15"/>
          <p:cNvSpPr/>
          <p:nvPr/>
        </p:nvSpPr>
        <p:spPr>
          <a:xfrm>
            <a:off x="937855" y="5977890"/>
            <a:ext cx="4032647" cy="187523"/>
          </a:xfrm>
          <a:prstGeom prst="roundRect">
            <a:avLst>
              <a:gd name="adj" fmla="val 1500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Shape 16"/>
          <p:cNvSpPr/>
          <p:nvPr/>
        </p:nvSpPr>
        <p:spPr>
          <a:xfrm>
            <a:off x="656511" y="5790367"/>
            <a:ext cx="562689" cy="562689"/>
          </a:xfrm>
          <a:prstGeom prst="roundRect">
            <a:avLst>
              <a:gd name="adj" fmla="val 8125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23" y="5895856"/>
            <a:ext cx="281345" cy="351711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844034" y="6540579"/>
            <a:ext cx="2206823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Deploy Streamlit App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844034" y="6928961"/>
            <a:ext cx="3939064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Host application on cloud platform for broader accessibility</a:t>
            </a:r>
            <a:endParaRPr lang="en-US" sz="1450" dirty="0"/>
          </a:p>
        </p:txBody>
      </p:sp>
      <p:sp>
        <p:nvSpPr>
          <p:cNvPr id="22" name="Shape 19"/>
          <p:cNvSpPr/>
          <p:nvPr/>
        </p:nvSpPr>
        <p:spPr>
          <a:xfrm>
            <a:off x="5439489" y="5696545"/>
            <a:ext cx="4032647" cy="187523"/>
          </a:xfrm>
          <a:prstGeom prst="roundRect">
            <a:avLst>
              <a:gd name="adj" fmla="val 1500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3" name="Shape 20"/>
          <p:cNvSpPr/>
          <p:nvPr/>
        </p:nvSpPr>
        <p:spPr>
          <a:xfrm>
            <a:off x="5158145" y="5509022"/>
            <a:ext cx="562689" cy="562689"/>
          </a:xfrm>
          <a:prstGeom prst="roundRect">
            <a:avLst>
              <a:gd name="adj" fmla="val 8125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8757" y="5614511"/>
            <a:ext cx="281345" cy="351711"/>
          </a:xfrm>
          <a:prstGeom prst="rect">
            <a:avLst/>
          </a:prstGeom>
        </p:spPr>
      </p:pic>
      <p:sp>
        <p:nvSpPr>
          <p:cNvPr id="25" name="Text 21"/>
          <p:cNvSpPr/>
          <p:nvPr/>
        </p:nvSpPr>
        <p:spPr>
          <a:xfrm>
            <a:off x="5345668" y="6259235"/>
            <a:ext cx="2760464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Incorporate More Features</a:t>
            </a:r>
            <a:endParaRPr lang="en-US" sz="1700" dirty="0"/>
          </a:p>
        </p:txBody>
      </p:sp>
      <p:sp>
        <p:nvSpPr>
          <p:cNvPr id="26" name="Text 22"/>
          <p:cNvSpPr/>
          <p:nvPr/>
        </p:nvSpPr>
        <p:spPr>
          <a:xfrm>
            <a:off x="5345668" y="6647617"/>
            <a:ext cx="3939064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scouting reports and contract information</a:t>
            </a:r>
            <a:endParaRPr lang="en-US" sz="1450" dirty="0"/>
          </a:p>
        </p:txBody>
      </p:sp>
      <p:sp>
        <p:nvSpPr>
          <p:cNvPr id="27" name="Shape 23"/>
          <p:cNvSpPr/>
          <p:nvPr/>
        </p:nvSpPr>
        <p:spPr>
          <a:xfrm>
            <a:off x="9941123" y="5415201"/>
            <a:ext cx="4032647" cy="187523"/>
          </a:xfrm>
          <a:prstGeom prst="roundRect">
            <a:avLst>
              <a:gd name="adj" fmla="val 15005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8" name="Shape 24"/>
          <p:cNvSpPr/>
          <p:nvPr/>
        </p:nvSpPr>
        <p:spPr>
          <a:xfrm>
            <a:off x="9659779" y="5227677"/>
            <a:ext cx="562689" cy="562689"/>
          </a:xfrm>
          <a:prstGeom prst="roundRect">
            <a:avLst>
              <a:gd name="adj" fmla="val 81253"/>
            </a:avLst>
          </a:prstGeom>
          <a:solidFill>
            <a:srgbClr val="444752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2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0392" y="5333167"/>
            <a:ext cx="281345" cy="351711"/>
          </a:xfrm>
          <a:prstGeom prst="rect">
            <a:avLst/>
          </a:prstGeom>
        </p:spPr>
      </p:pic>
      <p:sp>
        <p:nvSpPr>
          <p:cNvPr id="30" name="Text 25"/>
          <p:cNvSpPr/>
          <p:nvPr/>
        </p:nvSpPr>
        <p:spPr>
          <a:xfrm>
            <a:off x="9847302" y="5977890"/>
            <a:ext cx="2247067" cy="275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Ensembling</a:t>
            </a:r>
            <a:endParaRPr lang="en-US" sz="1700" dirty="0"/>
          </a:p>
        </p:txBody>
      </p:sp>
      <p:sp>
        <p:nvSpPr>
          <p:cNvPr id="31" name="Text 26"/>
          <p:cNvSpPr/>
          <p:nvPr/>
        </p:nvSpPr>
        <p:spPr>
          <a:xfrm>
            <a:off x="9847302" y="6366272"/>
            <a:ext cx="3939064" cy="600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Experiment with weighted averaging and stacking techniques</a:t>
            </a:r>
            <a:endParaRPr lang="en-US" sz="14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701" y="965359"/>
            <a:ext cx="7757398" cy="1165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150"/>
              </a:lnSpc>
              <a:buNone/>
            </a:pPr>
            <a:r>
              <a:rPr lang="en-US" sz="7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Project Success</a:t>
            </a:r>
            <a:endParaRPr lang="en-US" sz="7300" dirty="0"/>
          </a:p>
        </p:txBody>
      </p:sp>
      <p:sp>
        <p:nvSpPr>
          <p:cNvPr id="4" name="Text 1"/>
          <p:cNvSpPr/>
          <p:nvPr/>
        </p:nvSpPr>
        <p:spPr>
          <a:xfrm>
            <a:off x="6179701" y="2427565"/>
            <a:ext cx="7757398" cy="1267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TransferIQ successfully achieved its objective of creating a comprehensive, data-driven system for predicting football player market values. By integrating diverse data sources and employing a sophisticated ensemble of static and time-series models, the system delivers accurate, multi-faceted forecasts.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179701" y="4017050"/>
            <a:ext cx="2420779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0.82</a:t>
            </a:r>
            <a:endParaRPr lang="en-US" sz="5100" dirty="0"/>
          </a:p>
        </p:txBody>
      </p:sp>
      <p:sp>
        <p:nvSpPr>
          <p:cNvPr id="6" name="Text 3"/>
          <p:cNvSpPr/>
          <p:nvPr/>
        </p:nvSpPr>
        <p:spPr>
          <a:xfrm>
            <a:off x="6224826" y="4918115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R² Score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179701" y="5328166"/>
            <a:ext cx="242077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Final ensemble model accuracy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8848011" y="4017050"/>
            <a:ext cx="2420779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€6M</a:t>
            </a:r>
            <a:endParaRPr lang="en-US" sz="5100" dirty="0"/>
          </a:p>
        </p:txBody>
      </p:sp>
      <p:sp>
        <p:nvSpPr>
          <p:cNvPr id="9" name="Text 6"/>
          <p:cNvSpPr/>
          <p:nvPr/>
        </p:nvSpPr>
        <p:spPr>
          <a:xfrm>
            <a:off x="8893135" y="4918115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MAE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848011" y="5328166"/>
            <a:ext cx="242077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Mean absolute prediction error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1516320" y="4017050"/>
            <a:ext cx="2420779" cy="653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00"/>
              </a:lnSpc>
              <a:buNone/>
            </a:pPr>
            <a:r>
              <a:rPr lang="en-US" sz="5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5100" dirty="0"/>
          </a:p>
        </p:txBody>
      </p:sp>
      <p:sp>
        <p:nvSpPr>
          <p:cNvPr id="12" name="Text 9"/>
          <p:cNvSpPr/>
          <p:nvPr/>
        </p:nvSpPr>
        <p:spPr>
          <a:xfrm>
            <a:off x="11561445" y="4918115"/>
            <a:ext cx="233041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1516320" y="5328166"/>
            <a:ext cx="2420779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prediction approaches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6476762" y="6407587"/>
            <a:ext cx="7460337" cy="633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final Streamlit application serves as a powerful proof-of-concept for how AI can bring objective, analytical rigor to the dynamic world of football finance.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179701" y="6184821"/>
            <a:ext cx="22860" cy="1079421"/>
          </a:xfrm>
          <a:prstGeom prst="rect">
            <a:avLst/>
          </a:prstGeom>
          <a:solidFill>
            <a:srgbClr val="F98AC7"/>
          </a:solidFill>
          <a:ln/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779</Words>
  <Application>Microsoft Office PowerPoint</Application>
  <PresentationFormat>Custom</PresentationFormat>
  <Paragraphs>128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Source Sans 3</vt:lpstr>
      <vt:lpstr>Lora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Samarth Sukumar</cp:lastModifiedBy>
  <cp:revision>2</cp:revision>
  <dcterms:created xsi:type="dcterms:W3CDTF">2025-10-10T18:58:44Z</dcterms:created>
  <dcterms:modified xsi:type="dcterms:W3CDTF">2025-10-10T19:04:50Z</dcterms:modified>
</cp:coreProperties>
</file>